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Bebas Neue Bold" charset="1" panose="020B0606020202050201"/>
      <p:regular r:id="rId16"/>
    </p:embeddedFont>
    <p:embeddedFont>
      <p:font typeface="Poppins Italics" charset="1" panose="00000500000000000000"/>
      <p:regular r:id="rId17"/>
    </p:embeddedFont>
    <p:embeddedFont>
      <p:font typeface="Poppins Bold" charset="1" panose="00000800000000000000"/>
      <p:regular r:id="rId18"/>
    </p:embeddedFont>
    <p:embeddedFont>
      <p:font typeface="Poppins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81490" y="0"/>
            <a:ext cx="8606510" cy="10287000"/>
            <a:chOff x="0" y="0"/>
            <a:chExt cx="226673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6673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266735">
                  <a:moveTo>
                    <a:pt x="0" y="0"/>
                  </a:moveTo>
                  <a:lnTo>
                    <a:pt x="2266735" y="0"/>
                  </a:lnTo>
                  <a:lnTo>
                    <a:pt x="226673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71C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6673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01150" y="0"/>
            <a:ext cx="9086850" cy="10287000"/>
            <a:chOff x="0" y="0"/>
            <a:chExt cx="1407791" cy="15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07791" cy="1593725"/>
            </a:xfrm>
            <a:custGeom>
              <a:avLst/>
              <a:gdLst/>
              <a:ahLst/>
              <a:cxnLst/>
              <a:rect r="r" b="b" t="t" l="l"/>
              <a:pathLst>
                <a:path h="1593725" w="1407791">
                  <a:moveTo>
                    <a:pt x="0" y="0"/>
                  </a:moveTo>
                  <a:lnTo>
                    <a:pt x="1407791" y="0"/>
                  </a:lnTo>
                  <a:lnTo>
                    <a:pt x="140779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3860" t="0" r="-5386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67172" y="1916318"/>
            <a:ext cx="7696571" cy="2567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13"/>
              </a:lnSpc>
            </a:pPr>
            <a:r>
              <a:rPr lang="en-US" sz="9624" b="true">
                <a:solidFill>
                  <a:srgbClr val="0071CD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BALANCING FUN &amp; PRODUCTIVITY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7172" y="5673791"/>
            <a:ext cx="7696571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</a:pPr>
            <a:r>
              <a:rPr lang="en-US" sz="3215" i="true">
                <a:solidFill>
                  <a:srgbClr val="0071CD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BUILD A HIGH PERFORMING CULTURE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053748"/>
            <a:ext cx="5485508" cy="68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9"/>
              </a:lnSpc>
            </a:pPr>
            <a:r>
              <a:rPr lang="en-US" sz="3813" b="true">
                <a:solidFill>
                  <a:srgbClr val="0071CD"/>
                </a:solidFill>
                <a:latin typeface="Poppins Bold"/>
                <a:ea typeface="Poppins Bold"/>
                <a:cs typeface="Poppins Bold"/>
                <a:sym typeface="Poppins Bold"/>
              </a:rPr>
              <a:t>Date: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746877"/>
            <a:ext cx="2952952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i="true">
                <a:solidFill>
                  <a:srgbClr val="0071CD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May 6,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31895" y="0"/>
            <a:ext cx="14556105" cy="10287000"/>
            <a:chOff x="0" y="0"/>
            <a:chExt cx="383370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33707" cy="2709333"/>
            </a:xfrm>
            <a:custGeom>
              <a:avLst/>
              <a:gdLst/>
              <a:ahLst/>
              <a:cxnLst/>
              <a:rect r="r" b="b" t="t" l="l"/>
              <a:pathLst>
                <a:path h="2709333" w="3833707">
                  <a:moveTo>
                    <a:pt x="0" y="0"/>
                  </a:moveTo>
                  <a:lnTo>
                    <a:pt x="3833707" y="0"/>
                  </a:lnTo>
                  <a:lnTo>
                    <a:pt x="383370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71C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833707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731895" y="0"/>
            <a:ext cx="14556105" cy="10287000"/>
          </a:xfrm>
          <a:custGeom>
            <a:avLst/>
            <a:gdLst/>
            <a:ahLst/>
            <a:cxnLst/>
            <a:rect r="r" b="b" t="t" l="l"/>
            <a:pathLst>
              <a:path h="10287000" w="14556105">
                <a:moveTo>
                  <a:pt x="0" y="0"/>
                </a:moveTo>
                <a:lnTo>
                  <a:pt x="14556105" y="0"/>
                </a:lnTo>
                <a:lnTo>
                  <a:pt x="1455610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-2309" r="-11111" b="-230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42017" y="521655"/>
            <a:ext cx="7631756" cy="9258300"/>
            <a:chOff x="0" y="0"/>
            <a:chExt cx="1182359" cy="14343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82359" cy="1434353"/>
            </a:xfrm>
            <a:custGeom>
              <a:avLst/>
              <a:gdLst/>
              <a:ahLst/>
              <a:cxnLst/>
              <a:rect r="r" b="b" t="t" l="l"/>
              <a:pathLst>
                <a:path h="1434353" w="1182359">
                  <a:moveTo>
                    <a:pt x="0" y="0"/>
                  </a:moveTo>
                  <a:lnTo>
                    <a:pt x="1182359" y="0"/>
                  </a:lnTo>
                  <a:lnTo>
                    <a:pt x="1182359" y="1434353"/>
                  </a:lnTo>
                  <a:lnTo>
                    <a:pt x="0" y="1434353"/>
                  </a:lnTo>
                  <a:close/>
                </a:path>
              </a:pathLst>
            </a:custGeom>
            <a:blipFill>
              <a:blip r:embed="rId3"/>
              <a:stretch>
                <a:fillRect l="0" t="-4954" r="0" b="-4954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801462" y="3939828"/>
            <a:ext cx="489818" cy="489818"/>
          </a:xfrm>
          <a:custGeom>
            <a:avLst/>
            <a:gdLst/>
            <a:ahLst/>
            <a:cxnLst/>
            <a:rect r="r" b="b" t="t" l="l"/>
            <a:pathLst>
              <a:path h="489818" w="489818">
                <a:moveTo>
                  <a:pt x="0" y="0"/>
                </a:moveTo>
                <a:lnTo>
                  <a:pt x="489819" y="0"/>
                </a:lnTo>
                <a:lnTo>
                  <a:pt x="489819" y="489818"/>
                </a:lnTo>
                <a:lnTo>
                  <a:pt x="0" y="4898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801462" y="5871965"/>
            <a:ext cx="489818" cy="489818"/>
          </a:xfrm>
          <a:custGeom>
            <a:avLst/>
            <a:gdLst/>
            <a:ahLst/>
            <a:cxnLst/>
            <a:rect r="r" b="b" t="t" l="l"/>
            <a:pathLst>
              <a:path h="489818" w="489818">
                <a:moveTo>
                  <a:pt x="0" y="0"/>
                </a:moveTo>
                <a:lnTo>
                  <a:pt x="489819" y="0"/>
                </a:lnTo>
                <a:lnTo>
                  <a:pt x="489819" y="489818"/>
                </a:lnTo>
                <a:lnTo>
                  <a:pt x="0" y="489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801462" y="4905896"/>
            <a:ext cx="489818" cy="489818"/>
          </a:xfrm>
          <a:custGeom>
            <a:avLst/>
            <a:gdLst/>
            <a:ahLst/>
            <a:cxnLst/>
            <a:rect r="r" b="b" t="t" l="l"/>
            <a:pathLst>
              <a:path h="489818" w="489818">
                <a:moveTo>
                  <a:pt x="0" y="0"/>
                </a:moveTo>
                <a:lnTo>
                  <a:pt x="489819" y="0"/>
                </a:lnTo>
                <a:lnTo>
                  <a:pt x="489819" y="489819"/>
                </a:lnTo>
                <a:lnTo>
                  <a:pt x="0" y="4898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801462" y="6838033"/>
            <a:ext cx="489818" cy="489818"/>
          </a:xfrm>
          <a:custGeom>
            <a:avLst/>
            <a:gdLst/>
            <a:ahLst/>
            <a:cxnLst/>
            <a:rect r="r" b="b" t="t" l="l"/>
            <a:pathLst>
              <a:path h="489818" w="489818">
                <a:moveTo>
                  <a:pt x="0" y="0"/>
                </a:moveTo>
                <a:lnTo>
                  <a:pt x="489819" y="0"/>
                </a:lnTo>
                <a:lnTo>
                  <a:pt x="489819" y="489818"/>
                </a:lnTo>
                <a:lnTo>
                  <a:pt x="0" y="4898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01462" y="7804101"/>
            <a:ext cx="489818" cy="489818"/>
          </a:xfrm>
          <a:custGeom>
            <a:avLst/>
            <a:gdLst/>
            <a:ahLst/>
            <a:cxnLst/>
            <a:rect r="r" b="b" t="t" l="l"/>
            <a:pathLst>
              <a:path h="489818" w="489818">
                <a:moveTo>
                  <a:pt x="0" y="0"/>
                </a:moveTo>
                <a:lnTo>
                  <a:pt x="489819" y="0"/>
                </a:lnTo>
                <a:lnTo>
                  <a:pt x="489819" y="489819"/>
                </a:lnTo>
                <a:lnTo>
                  <a:pt x="0" y="4898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801462" y="2145480"/>
            <a:ext cx="5231072" cy="1314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13"/>
              </a:lnSpc>
            </a:pPr>
            <a:r>
              <a:rPr lang="en-US" sz="9624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CONTACT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24793" y="3844578"/>
            <a:ext cx="5791922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hello@reallygreatsite.com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24793" y="4810646"/>
            <a:ext cx="5791922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123-456-7890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24793" y="5776715"/>
            <a:ext cx="5791922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www.reallygreatsite.com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24793" y="6742783"/>
            <a:ext cx="5791922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123 Anywhere St., Any City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24793" y="7708851"/>
            <a:ext cx="5791922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@reallygreatsite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1" r="0" b="-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32118" y="3802109"/>
            <a:ext cx="11423764" cy="4643152"/>
            <a:chOff x="0" y="0"/>
            <a:chExt cx="3008757" cy="12230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08757" cy="1223010"/>
            </a:xfrm>
            <a:custGeom>
              <a:avLst/>
              <a:gdLst/>
              <a:ahLst/>
              <a:cxnLst/>
              <a:rect r="r" b="b" t="t" l="l"/>
              <a:pathLst>
                <a:path h="1223010" w="3008757">
                  <a:moveTo>
                    <a:pt x="3008757" y="15587"/>
                  </a:moveTo>
                  <a:lnTo>
                    <a:pt x="3008757" y="1207423"/>
                  </a:lnTo>
                  <a:cubicBezTo>
                    <a:pt x="3008757" y="1211557"/>
                    <a:pt x="3007115" y="1215522"/>
                    <a:pt x="3004192" y="1218445"/>
                  </a:cubicBezTo>
                  <a:cubicBezTo>
                    <a:pt x="3001269" y="1221368"/>
                    <a:pt x="2997304" y="1223010"/>
                    <a:pt x="2993170" y="1223010"/>
                  </a:cubicBezTo>
                  <a:lnTo>
                    <a:pt x="15587" y="1223010"/>
                  </a:lnTo>
                  <a:cubicBezTo>
                    <a:pt x="11453" y="1223010"/>
                    <a:pt x="7489" y="1221368"/>
                    <a:pt x="4565" y="1218445"/>
                  </a:cubicBezTo>
                  <a:cubicBezTo>
                    <a:pt x="1642" y="1215522"/>
                    <a:pt x="0" y="1211557"/>
                    <a:pt x="0" y="1207423"/>
                  </a:cubicBezTo>
                  <a:lnTo>
                    <a:pt x="0" y="15587"/>
                  </a:lnTo>
                  <a:cubicBezTo>
                    <a:pt x="0" y="11453"/>
                    <a:pt x="1642" y="7489"/>
                    <a:pt x="4565" y="4565"/>
                  </a:cubicBezTo>
                  <a:cubicBezTo>
                    <a:pt x="7489" y="1642"/>
                    <a:pt x="11453" y="0"/>
                    <a:pt x="15587" y="0"/>
                  </a:cubicBezTo>
                  <a:lnTo>
                    <a:pt x="2993170" y="0"/>
                  </a:lnTo>
                  <a:cubicBezTo>
                    <a:pt x="3001778" y="0"/>
                    <a:pt x="3008757" y="6979"/>
                    <a:pt x="3008757" y="15587"/>
                  </a:cubicBezTo>
                  <a:close/>
                </a:path>
              </a:pathLst>
            </a:custGeom>
            <a:solidFill>
              <a:srgbClr val="0071C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008757" cy="1261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3909036" y="4921674"/>
            <a:ext cx="500013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9381392" y="4897861"/>
            <a:ext cx="500013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3909036" y="5895463"/>
            <a:ext cx="500013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9381392" y="5871650"/>
            <a:ext cx="500013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3909036" y="6919020"/>
            <a:ext cx="500013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9381392" y="6895208"/>
            <a:ext cx="500013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3909036" y="7942578"/>
            <a:ext cx="500013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9381392" y="7918766"/>
            <a:ext cx="500013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5295714" y="1994109"/>
            <a:ext cx="7696571" cy="133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13"/>
              </a:lnSpc>
            </a:pPr>
            <a:r>
              <a:rPr lang="en-US" b="true" sz="9624">
                <a:solidFill>
                  <a:srgbClr val="0071CD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TABLE OF CONTENTS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09036" y="4207678"/>
            <a:ext cx="41082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81392" y="4183866"/>
            <a:ext cx="41082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Budget Allocation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909036" y="5181467"/>
            <a:ext cx="41082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Market 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81392" y="5157655"/>
            <a:ext cx="41082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Team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09036" y="6205025"/>
            <a:ext cx="41082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Services &amp; Solutions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81392" y="6181213"/>
            <a:ext cx="41082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09036" y="7228583"/>
            <a:ext cx="41082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 Timeline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81392" y="7204770"/>
            <a:ext cx="41082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 Us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209820" y="4207678"/>
            <a:ext cx="6993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682176" y="4183866"/>
            <a:ext cx="6993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09820" y="5181467"/>
            <a:ext cx="6993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682176" y="5157655"/>
            <a:ext cx="6993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08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209820" y="6157400"/>
            <a:ext cx="6993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682176" y="6133588"/>
            <a:ext cx="6993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09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209820" y="7180958"/>
            <a:ext cx="6993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682176" y="7157145"/>
            <a:ext cx="6993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96825" y="0"/>
            <a:ext cx="1391175" cy="10287000"/>
            <a:chOff x="0" y="0"/>
            <a:chExt cx="36640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64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366400">
                  <a:moveTo>
                    <a:pt x="0" y="0"/>
                  </a:moveTo>
                  <a:lnTo>
                    <a:pt x="366400" y="0"/>
                  </a:lnTo>
                  <a:lnTo>
                    <a:pt x="3664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71C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6640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29850" y="0"/>
            <a:ext cx="8058150" cy="10287000"/>
            <a:chOff x="0" y="0"/>
            <a:chExt cx="1248418" cy="15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4841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48418">
                  <a:moveTo>
                    <a:pt x="0" y="0"/>
                  </a:moveTo>
                  <a:lnTo>
                    <a:pt x="1248418" y="0"/>
                  </a:lnTo>
                  <a:lnTo>
                    <a:pt x="124841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63727" t="0" r="-63727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2930154"/>
            <a:ext cx="7696571" cy="132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13"/>
              </a:lnSpc>
            </a:pPr>
            <a:r>
              <a:rPr lang="en-US" sz="9624" b="true">
                <a:solidFill>
                  <a:srgbClr val="0071CD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WHY FUN MATTERS?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638178"/>
            <a:ext cx="7696571" cy="2871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4294" indent="-347147" lvl="1">
              <a:lnSpc>
                <a:spcPts val="4502"/>
              </a:lnSpc>
              <a:buFont typeface="Arial"/>
              <a:buChar char="•"/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Helps people connect beyond work tasks</a:t>
            </a:r>
          </a:p>
          <a:p>
            <a:pPr algn="l" marL="694294" indent="-347147" lvl="1">
              <a:lnSpc>
                <a:spcPts val="4502"/>
              </a:lnSpc>
              <a:buFont typeface="Arial"/>
              <a:buChar char="•"/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reaks monotony and prevents burnout</a:t>
            </a:r>
          </a:p>
          <a:p>
            <a:pPr algn="l" marL="694294" indent="-347147" lvl="1">
              <a:lnSpc>
                <a:spcPts val="4502"/>
              </a:lnSpc>
              <a:buFont typeface="Arial"/>
              <a:buChar char="•"/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Boosts creativity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57275" y="1799055"/>
            <a:ext cx="7109789" cy="133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13"/>
              </a:lnSpc>
            </a:pPr>
            <a:r>
              <a:rPr lang="en-US" sz="9624" b="true">
                <a:solidFill>
                  <a:srgbClr val="0071CD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MARKET ANALYSIS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4848225"/>
            <a:ext cx="18288000" cy="5438775"/>
            <a:chOff x="0" y="0"/>
            <a:chExt cx="2833290" cy="8426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3290" cy="842609"/>
            </a:xfrm>
            <a:custGeom>
              <a:avLst/>
              <a:gdLst/>
              <a:ahLst/>
              <a:cxnLst/>
              <a:rect r="r" b="b" t="t" l="l"/>
              <a:pathLst>
                <a:path h="842609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42609"/>
                  </a:lnTo>
                  <a:lnTo>
                    <a:pt x="0" y="842609"/>
                  </a:lnTo>
                  <a:close/>
                </a:path>
              </a:pathLst>
            </a:custGeom>
            <a:blipFill>
              <a:blip r:embed="rId2"/>
              <a:stretch>
                <a:fillRect l="0" t="-66726" r="0" b="-57301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471974" y="619821"/>
            <a:ext cx="7787326" cy="344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4294" indent="-347147" lvl="1">
              <a:lnSpc>
                <a:spcPts val="4502"/>
              </a:lnSpc>
              <a:buFont typeface="Arial"/>
              <a:buChar char="•"/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Current Trends</a:t>
            </a:r>
          </a:p>
          <a:p>
            <a:pPr algn="l" marL="694294" indent="-347147" lvl="1">
              <a:lnSpc>
                <a:spcPts val="4502"/>
              </a:lnSpc>
              <a:buFont typeface="Arial"/>
              <a:buChar char="•"/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Digital ad spend is growing 12% annually.</a:t>
            </a:r>
          </a:p>
          <a:p>
            <a:pPr algn="l" marL="694294" indent="-347147" lvl="1">
              <a:lnSpc>
                <a:spcPts val="4502"/>
              </a:lnSpc>
              <a:buFont typeface="Arial"/>
              <a:buChar char="•"/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Target Audience</a:t>
            </a:r>
          </a:p>
          <a:p>
            <a:pPr algn="l" marL="694294" indent="-347147" lvl="1">
              <a:lnSpc>
                <a:spcPts val="4502"/>
              </a:lnSpc>
              <a:buFont typeface="Arial"/>
              <a:buChar char="•"/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Mi</a:t>
            </a: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llennials and Gen Z make up 70% of online buyers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270667"/>
            <a:ext cx="8762279" cy="133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13"/>
              </a:lnSpc>
            </a:pPr>
            <a:r>
              <a:rPr lang="en-US" sz="9624" b="true">
                <a:solidFill>
                  <a:srgbClr val="0071CD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SERVICES &amp; SOLUTIONS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987032"/>
            <a:ext cx="528922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4294" indent="-347147" lvl="1">
              <a:lnSpc>
                <a:spcPts val="4502"/>
              </a:lnSpc>
              <a:buFont typeface="Arial"/>
              <a:buChar char="•"/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SEO &amp; SEM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506601"/>
            <a:ext cx="6332872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4294" indent="-347147" lvl="1">
              <a:lnSpc>
                <a:spcPts val="4502"/>
              </a:lnSpc>
              <a:buFont typeface="Arial"/>
              <a:buChar char="•"/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Social Media Management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028167"/>
            <a:ext cx="647706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4294" indent="-347147" lvl="1">
              <a:lnSpc>
                <a:spcPts val="4502"/>
              </a:lnSpc>
              <a:buFont typeface="Arial"/>
              <a:buChar char="•"/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Email Marketing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3626" y="4684403"/>
            <a:ext cx="6447247" cy="44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6"/>
              </a:lnSpc>
            </a:pPr>
            <a:r>
              <a:rPr lang="en-US" sz="2100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Optimize visibility and increase search traffic.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03626" y="6205969"/>
            <a:ext cx="5679605" cy="44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6"/>
              </a:lnSpc>
            </a:pPr>
            <a:r>
              <a:rPr lang="en-US" sz="2100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Engage audience with tailored content.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03626" y="7727535"/>
            <a:ext cx="5808923" cy="44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6"/>
              </a:lnSpc>
            </a:pPr>
            <a:r>
              <a:rPr lang="en-US" sz="2100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Boost retention and conversions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762601" y="0"/>
            <a:ext cx="4525399" cy="10287000"/>
            <a:chOff x="0" y="0"/>
            <a:chExt cx="1191875" cy="27093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918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91875">
                  <a:moveTo>
                    <a:pt x="0" y="0"/>
                  </a:moveTo>
                  <a:lnTo>
                    <a:pt x="1191875" y="0"/>
                  </a:lnTo>
                  <a:lnTo>
                    <a:pt x="11918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71C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9187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65901" y="1028700"/>
            <a:ext cx="6993399" cy="8229600"/>
            <a:chOff x="0" y="0"/>
            <a:chExt cx="1083460" cy="12749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83460" cy="1274980"/>
            </a:xfrm>
            <a:custGeom>
              <a:avLst/>
              <a:gdLst/>
              <a:ahLst/>
              <a:cxnLst/>
              <a:rect r="r" b="b" t="t" l="l"/>
              <a:pathLst>
                <a:path h="1274980" w="1083460">
                  <a:moveTo>
                    <a:pt x="0" y="0"/>
                  </a:moveTo>
                  <a:lnTo>
                    <a:pt x="1083460" y="0"/>
                  </a:lnTo>
                  <a:lnTo>
                    <a:pt x="1083460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68934" t="0" r="-736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1" r="0" b="-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62861" y="2386406"/>
            <a:ext cx="8762279" cy="133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13"/>
              </a:lnSpc>
            </a:pPr>
            <a:r>
              <a:rPr lang="en-US" b="true" sz="9624">
                <a:solidFill>
                  <a:srgbClr val="0071CD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PROJECT TIMELINE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24991" y="4194406"/>
            <a:ext cx="4989039" cy="3858588"/>
            <a:chOff x="0" y="0"/>
            <a:chExt cx="1313986" cy="10162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3986" cy="1016254"/>
            </a:xfrm>
            <a:custGeom>
              <a:avLst/>
              <a:gdLst/>
              <a:ahLst/>
              <a:cxnLst/>
              <a:rect r="r" b="b" t="t" l="l"/>
              <a:pathLst>
                <a:path h="1016254" w="1313986">
                  <a:moveTo>
                    <a:pt x="0" y="0"/>
                  </a:moveTo>
                  <a:lnTo>
                    <a:pt x="1313986" y="0"/>
                  </a:lnTo>
                  <a:lnTo>
                    <a:pt x="1313986" y="1016254"/>
                  </a:lnTo>
                  <a:lnTo>
                    <a:pt x="0" y="1016254"/>
                  </a:lnTo>
                  <a:close/>
                </a:path>
              </a:pathLst>
            </a:custGeom>
            <a:solidFill>
              <a:srgbClr val="0071C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13986" cy="1054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651555" y="4194406"/>
            <a:ext cx="4989039" cy="3858588"/>
            <a:chOff x="0" y="0"/>
            <a:chExt cx="1313986" cy="101625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13986" cy="1016254"/>
            </a:xfrm>
            <a:custGeom>
              <a:avLst/>
              <a:gdLst/>
              <a:ahLst/>
              <a:cxnLst/>
              <a:rect r="r" b="b" t="t" l="l"/>
              <a:pathLst>
                <a:path h="1016254" w="1313986">
                  <a:moveTo>
                    <a:pt x="0" y="0"/>
                  </a:moveTo>
                  <a:lnTo>
                    <a:pt x="1313986" y="0"/>
                  </a:lnTo>
                  <a:lnTo>
                    <a:pt x="1313986" y="1016254"/>
                  </a:lnTo>
                  <a:lnTo>
                    <a:pt x="0" y="1016254"/>
                  </a:lnTo>
                  <a:close/>
                </a:path>
              </a:pathLst>
            </a:custGeom>
            <a:solidFill>
              <a:srgbClr val="0071C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13986" cy="1054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973969" y="4194406"/>
            <a:ext cx="4989039" cy="3858588"/>
            <a:chOff x="0" y="0"/>
            <a:chExt cx="1313986" cy="101625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13986" cy="1016254"/>
            </a:xfrm>
            <a:custGeom>
              <a:avLst/>
              <a:gdLst/>
              <a:ahLst/>
              <a:cxnLst/>
              <a:rect r="r" b="b" t="t" l="l"/>
              <a:pathLst>
                <a:path h="1016254" w="1313986">
                  <a:moveTo>
                    <a:pt x="0" y="0"/>
                  </a:moveTo>
                  <a:lnTo>
                    <a:pt x="1313986" y="0"/>
                  </a:lnTo>
                  <a:lnTo>
                    <a:pt x="1313986" y="1016254"/>
                  </a:lnTo>
                  <a:lnTo>
                    <a:pt x="0" y="1016254"/>
                  </a:lnTo>
                  <a:close/>
                </a:path>
              </a:pathLst>
            </a:custGeom>
            <a:solidFill>
              <a:srgbClr val="0071C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313986" cy="1054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818525" y="4570722"/>
            <a:ext cx="4650950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Research – Week 1–2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4036" y="4570722"/>
            <a:ext cx="4650950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Planning – Week 3–4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22426" y="4570722"/>
            <a:ext cx="4650950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Execution – Week 5–10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4036" y="5267349"/>
            <a:ext cx="4650950" cy="230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magna aliqua. Ut enim ad minim veniam, quis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20600" y="5267349"/>
            <a:ext cx="4650950" cy="230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magna aliqua. Ut enim ad minim veniam, quis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43014" y="5276874"/>
            <a:ext cx="4650950" cy="230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magna aliqua. Ut enim ad minim veniam, quis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430668"/>
            <a:chOff x="0" y="0"/>
            <a:chExt cx="4816593" cy="11669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66925"/>
            </a:xfrm>
            <a:custGeom>
              <a:avLst/>
              <a:gdLst/>
              <a:ahLst/>
              <a:cxnLst/>
              <a:rect r="r" b="b" t="t" l="l"/>
              <a:pathLst>
                <a:path h="116692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66925"/>
                  </a:lnTo>
                  <a:lnTo>
                    <a:pt x="0" y="1166925"/>
                  </a:lnTo>
                  <a:close/>
                </a:path>
              </a:pathLst>
            </a:custGeom>
            <a:solidFill>
              <a:srgbClr val="0071C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205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89116" y="3306592"/>
            <a:ext cx="2248151" cy="224815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0071CD"/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20229" y="3306592"/>
            <a:ext cx="2248151" cy="224815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0071CD"/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350733" y="3306592"/>
            <a:ext cx="2248151" cy="224815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0071CD"/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762861" y="1498188"/>
            <a:ext cx="8762279" cy="133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13"/>
              </a:lnSpc>
            </a:pPr>
            <a:r>
              <a:rPr lang="en-US" b="true" sz="962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BUDGET ALLOCATION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57797" y="4028788"/>
            <a:ext cx="1510789" cy="88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4"/>
              </a:lnSpc>
            </a:pPr>
            <a:r>
              <a:rPr lang="en-US" b="true" sz="632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30%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88911" y="4028788"/>
            <a:ext cx="1510789" cy="88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4"/>
              </a:lnSpc>
            </a:pPr>
            <a:r>
              <a:rPr lang="en-US" b="true" sz="632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50%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19414" y="4028788"/>
            <a:ext cx="1510789" cy="88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4"/>
              </a:lnSpc>
            </a:pPr>
            <a:r>
              <a:rPr lang="en-US" b="true" sz="632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20%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6065" y="5935743"/>
            <a:ext cx="48542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Creative Development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17178" y="5935743"/>
            <a:ext cx="48542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Ad Spend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47682" y="5935743"/>
            <a:ext cx="48542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Monitoring &amp; Reporting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86674" y="6633114"/>
            <a:ext cx="4854254" cy="230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sz="2100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magna aliqua. Ut enim ad minim veniam, quis 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717178" y="6633114"/>
            <a:ext cx="4854254" cy="230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sz="2100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magna aliqua. Ut enim ad minim veniam, quis 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047682" y="6633114"/>
            <a:ext cx="4854254" cy="230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sz="2100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magna aliqua. Ut enim ad minim veniam, quis 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9273" y="5197186"/>
            <a:ext cx="3635585" cy="3034355"/>
            <a:chOff x="0" y="0"/>
            <a:chExt cx="957520" cy="799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7520" cy="799172"/>
            </a:xfrm>
            <a:custGeom>
              <a:avLst/>
              <a:gdLst/>
              <a:ahLst/>
              <a:cxnLst/>
              <a:rect r="r" b="b" t="t" l="l"/>
              <a:pathLst>
                <a:path h="799172" w="957520">
                  <a:moveTo>
                    <a:pt x="0" y="0"/>
                  </a:moveTo>
                  <a:lnTo>
                    <a:pt x="957520" y="0"/>
                  </a:lnTo>
                  <a:lnTo>
                    <a:pt x="957520" y="799172"/>
                  </a:lnTo>
                  <a:lnTo>
                    <a:pt x="0" y="799172"/>
                  </a:lnTo>
                  <a:close/>
                </a:path>
              </a:pathLst>
            </a:custGeom>
            <a:solidFill>
              <a:srgbClr val="0071C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57520" cy="837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81306" y="5197186"/>
            <a:ext cx="3635585" cy="3034355"/>
            <a:chOff x="0" y="0"/>
            <a:chExt cx="957520" cy="7991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7520" cy="799172"/>
            </a:xfrm>
            <a:custGeom>
              <a:avLst/>
              <a:gdLst/>
              <a:ahLst/>
              <a:cxnLst/>
              <a:rect r="r" b="b" t="t" l="l"/>
              <a:pathLst>
                <a:path h="799172" w="957520">
                  <a:moveTo>
                    <a:pt x="0" y="0"/>
                  </a:moveTo>
                  <a:lnTo>
                    <a:pt x="957520" y="0"/>
                  </a:lnTo>
                  <a:lnTo>
                    <a:pt x="957520" y="799172"/>
                  </a:lnTo>
                  <a:lnTo>
                    <a:pt x="0" y="799172"/>
                  </a:lnTo>
                  <a:close/>
                </a:path>
              </a:pathLst>
            </a:custGeom>
            <a:solidFill>
              <a:srgbClr val="0071C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57520" cy="837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269471" y="5197186"/>
            <a:ext cx="3635585" cy="3034355"/>
            <a:chOff x="0" y="0"/>
            <a:chExt cx="957520" cy="7991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57520" cy="799172"/>
            </a:xfrm>
            <a:custGeom>
              <a:avLst/>
              <a:gdLst/>
              <a:ahLst/>
              <a:cxnLst/>
              <a:rect r="r" b="b" t="t" l="l"/>
              <a:pathLst>
                <a:path h="799172" w="957520">
                  <a:moveTo>
                    <a:pt x="0" y="0"/>
                  </a:moveTo>
                  <a:lnTo>
                    <a:pt x="957520" y="0"/>
                  </a:lnTo>
                  <a:lnTo>
                    <a:pt x="957520" y="799172"/>
                  </a:lnTo>
                  <a:lnTo>
                    <a:pt x="0" y="799172"/>
                  </a:lnTo>
                  <a:close/>
                </a:path>
              </a:pathLst>
            </a:custGeom>
            <a:solidFill>
              <a:srgbClr val="0071C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57520" cy="837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493141" y="5197186"/>
            <a:ext cx="3635585" cy="3034355"/>
            <a:chOff x="0" y="0"/>
            <a:chExt cx="957520" cy="7991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57520" cy="799172"/>
            </a:xfrm>
            <a:custGeom>
              <a:avLst/>
              <a:gdLst/>
              <a:ahLst/>
              <a:cxnLst/>
              <a:rect r="r" b="b" t="t" l="l"/>
              <a:pathLst>
                <a:path h="799172" w="957520">
                  <a:moveTo>
                    <a:pt x="0" y="0"/>
                  </a:moveTo>
                  <a:lnTo>
                    <a:pt x="957520" y="0"/>
                  </a:lnTo>
                  <a:lnTo>
                    <a:pt x="957520" y="799172"/>
                  </a:lnTo>
                  <a:lnTo>
                    <a:pt x="0" y="799172"/>
                  </a:lnTo>
                  <a:close/>
                </a:path>
              </a:pathLst>
            </a:custGeom>
            <a:solidFill>
              <a:srgbClr val="0071C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57520" cy="837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97928" y="4018048"/>
            <a:ext cx="2358277" cy="235827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1204" t="0" r="-28889" b="0"/>
              </a:stretch>
            </a:blipFill>
            <a:ln w="95250" cap="sq">
              <a:solidFill>
                <a:srgbClr val="0071CD"/>
              </a:solidFill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5908125" y="4018048"/>
            <a:ext cx="2358277" cy="235827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40276" t="0" r="-9536" b="0"/>
              </a:stretch>
            </a:blipFill>
            <a:ln w="95250" cap="sq">
              <a:solidFill>
                <a:srgbClr val="0071CD"/>
              </a:solidFill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0019960" y="4018048"/>
            <a:ext cx="2358277" cy="235827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519" r="0" b="-36574"/>
              </a:stretch>
            </a:blipFill>
            <a:ln w="95250" cap="sq">
              <a:solidFill>
                <a:srgbClr val="0071CD"/>
              </a:solidFill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4131795" y="4018048"/>
            <a:ext cx="2358277" cy="235827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8898" t="0" r="-31195" b="0"/>
              </a:stretch>
            </a:blipFill>
            <a:ln w="95250" cap="sq">
              <a:solidFill>
                <a:srgbClr val="0071CD"/>
              </a:solidFill>
              <a:prstDash val="solid"/>
              <a:miter/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4762861" y="2207859"/>
            <a:ext cx="8762279" cy="133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13"/>
              </a:lnSpc>
            </a:pPr>
            <a:r>
              <a:rPr lang="en-US" b="true" sz="9624">
                <a:solidFill>
                  <a:srgbClr val="0071CD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OUR TEAM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35822" y="6614450"/>
            <a:ext cx="3326553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Daniel Gallego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647658" y="6614450"/>
            <a:ext cx="3326553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Claudia Alves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423987" y="6614450"/>
            <a:ext cx="3326553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Reese Miller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3790" y="6614450"/>
            <a:ext cx="3326553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Olivia Wilson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88899" y="7317448"/>
            <a:ext cx="3376335" cy="44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 Strategy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399096" y="7317448"/>
            <a:ext cx="3376335" cy="44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Content Manager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510931" y="7317448"/>
            <a:ext cx="3376335" cy="44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PPC Specialist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622766" y="7317448"/>
            <a:ext cx="3376335" cy="44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Client Relations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72526" y="3500551"/>
            <a:ext cx="7186774" cy="133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13"/>
              </a:lnSpc>
            </a:pPr>
            <a:r>
              <a:rPr lang="en-US" sz="9624" b="true">
                <a:solidFill>
                  <a:srgbClr val="0071CD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072526" y="5210780"/>
            <a:ext cx="7186774" cy="1728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We’re ready to scale your brand with smart, data-led digital campaigns. Let’s grow together.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0"/>
            <a:ext cx="5063562" cy="10287000"/>
            <a:chOff x="0" y="0"/>
            <a:chExt cx="133361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3361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33613">
                  <a:moveTo>
                    <a:pt x="0" y="0"/>
                  </a:moveTo>
                  <a:lnTo>
                    <a:pt x="1333613" y="0"/>
                  </a:lnTo>
                  <a:lnTo>
                    <a:pt x="133361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71C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3361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1028700"/>
            <a:ext cx="8069724" cy="8229600"/>
            <a:chOff x="0" y="0"/>
            <a:chExt cx="1250211" cy="12749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0211" cy="1274980"/>
            </a:xfrm>
            <a:custGeom>
              <a:avLst/>
              <a:gdLst/>
              <a:ahLst/>
              <a:cxnLst/>
              <a:rect r="r" b="b" t="t" l="l"/>
              <a:pathLst>
                <a:path h="1274980" w="1250211">
                  <a:moveTo>
                    <a:pt x="0" y="0"/>
                  </a:moveTo>
                  <a:lnTo>
                    <a:pt x="1250211" y="0"/>
                  </a:lnTo>
                  <a:lnTo>
                    <a:pt x="1250211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26533" t="0" r="-26533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DAG5kh4Oe7I</dc:identifier>
  <dcterms:modified xsi:type="dcterms:W3CDTF">2011-08-01T06:04:30Z</dcterms:modified>
  <cp:revision>1</cp:revision>
  <dc:title>Copy of postass</dc:title>
</cp:coreProperties>
</file>